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262" r:id="rId3"/>
    <p:sldId id="263" r:id="rId4"/>
    <p:sldId id="257" r:id="rId5"/>
    <p:sldId id="270" r:id="rId6"/>
    <p:sldId id="296" r:id="rId7"/>
    <p:sldId id="299" r:id="rId8"/>
    <p:sldId id="300" r:id="rId9"/>
    <p:sldId id="301" r:id="rId10"/>
    <p:sldId id="302" r:id="rId11"/>
    <p:sldId id="303" r:id="rId12"/>
    <p:sldId id="304" r:id="rId13"/>
    <p:sldId id="305" r:id="rId14"/>
    <p:sldId id="306" r:id="rId15"/>
    <p:sldId id="268" r:id="rId16"/>
    <p:sldId id="291" r:id="rId17"/>
    <p:sldId id="297" r:id="rId18"/>
    <p:sldId id="298" r:id="rId19"/>
    <p:sldId id="292" r:id="rId20"/>
    <p:sldId id="293" r:id="rId21"/>
    <p:sldId id="260" r:id="rId22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3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Estilo medio 2 - Énfasis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26" autoAdjust="0"/>
    <p:restoredTop sz="87191" autoAdjust="0"/>
  </p:normalViewPr>
  <p:slideViewPr>
    <p:cSldViewPr snapToGrid="0">
      <p:cViewPr varScale="1">
        <p:scale>
          <a:sx n="63" d="100"/>
          <a:sy n="63" d="100"/>
        </p:scale>
        <p:origin x="990" y="60"/>
      </p:cViewPr>
      <p:guideLst/>
    </p:cSldViewPr>
  </p:slideViewPr>
  <p:outlineViewPr>
    <p:cViewPr>
      <p:scale>
        <a:sx n="33" d="100"/>
        <a:sy n="33" d="100"/>
      </p:scale>
      <p:origin x="0" y="-1536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BB3638-5DA2-41E1-A32B-6A772F8F21E8}" type="datetimeFigureOut">
              <a:rPr lang="es-PE" smtClean="0"/>
              <a:t>20/01/2024</a:t>
            </a:fld>
            <a:endParaRPr lang="es-PE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PE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54AF42-F54D-45D3-8F72-36401ED196A3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2699549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s-ES" b="0" i="0" dirty="0">
                <a:solidFill>
                  <a:srgbClr val="374151"/>
                </a:solidFill>
                <a:effectLst/>
                <a:latin typeface="Söhne"/>
              </a:rPr>
              <a:t>Algunas de las prácticas comunes en la ingeniería de valor para proyectos inmobiliarios incluyen la selección cuidadosa de materiales que ofrezcan un equilibrio entre calidad y costo, la optimización de procesos constructivos para acelerar los plazos de entrega, y la identificación de oportunidades para mejorar la funcionalidad y estética del proyecto.</a:t>
            </a:r>
          </a:p>
          <a:p>
            <a:pPr algn="l"/>
            <a:r>
              <a:rPr lang="es-ES" b="0" i="0" dirty="0">
                <a:solidFill>
                  <a:srgbClr val="374151"/>
                </a:solidFill>
                <a:effectLst/>
                <a:latin typeface="Söhne"/>
              </a:rPr>
              <a:t>La implementación exitosa de la ingeniería de valor en proyectos inmobiliarios no solo conduce a una mayor eficiencia y rentabilidad, sino que también puede resultar en la creación de espacios más sostenibles, funcionales y atractivos para los usuarios finales. En resumen, la ingeniería de valor en proyectos inmobiliarios es una herramienta valiosa que permite optimizar recursos, mejorar la calidad y maximizar el retorno de la inversión.</a:t>
            </a:r>
          </a:p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54AF42-F54D-45D3-8F72-36401ED196A3}" type="slidenum">
              <a:rPr lang="es-PE" smtClean="0"/>
              <a:t>10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5347019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20/01/2024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1815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20/01/2024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292735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20/01/2024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731078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20/01/2024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94522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20/01/2024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937309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20/01/2024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46244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20/01/2024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962326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20/01/2024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899152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20/01/2024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624063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20/01/2024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998094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20/01/2024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96911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231CB2-8F63-4ACB-AA28-38CB9C3B0788}" type="datetimeFigureOut">
              <a:rPr lang="es-ES" smtClean="0"/>
              <a:t>20/01/2024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80819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058027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>
          <a:xfrm>
            <a:off x="396443" y="143452"/>
            <a:ext cx="8794542" cy="1325563"/>
          </a:xfrm>
        </p:spPr>
        <p:txBody>
          <a:bodyPr>
            <a:noAutofit/>
          </a:bodyPr>
          <a:lstStyle/>
          <a:p>
            <a:r>
              <a:rPr lang="es-MX" sz="2800" dirty="0">
                <a:solidFill>
                  <a:srgbClr val="00F3B5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Especialidades de ingeniería.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D8B5239D-5A32-4815-7C0D-B03E2CCB9F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6175" y="1775402"/>
            <a:ext cx="4960310" cy="3988089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6F778076-3783-3953-E15E-FB041FB4186B}"/>
              </a:ext>
            </a:extLst>
          </p:cNvPr>
          <p:cNvSpPr txBox="1"/>
          <p:nvPr/>
        </p:nvSpPr>
        <p:spPr>
          <a:xfrm>
            <a:off x="571788" y="1469015"/>
            <a:ext cx="5394038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2400" dirty="0"/>
              <a:t>Ingeniería de valor y detalles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2400" dirty="0"/>
          </a:p>
          <a:p>
            <a:pPr algn="just"/>
            <a:r>
              <a:rPr lang="es-ES" sz="2400" dirty="0"/>
              <a:t>La ingeniería de valor implica un análisis exhaustivo desde la concepción hasta la entrega final. Esto incluye la evaluación de materiales, procesos constructivos, diseño arquitectónico y la gestión del proyecto en su conjunto. Los profesionales encargados de la ingeniería de valor trabajan en estrecha colaboración con arquitectos, ingenieros y contratistas para identificar áreas de mejora y optimización.</a:t>
            </a:r>
            <a:endParaRPr lang="es-MX" sz="2400" dirty="0"/>
          </a:p>
        </p:txBody>
      </p:sp>
    </p:spTree>
    <p:extLst>
      <p:ext uri="{BB962C8B-B14F-4D97-AF65-F5344CB8AC3E}">
        <p14:creationId xmlns:p14="http://schemas.microsoft.com/office/powerpoint/2010/main" val="24783657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>
          <a:xfrm>
            <a:off x="396443" y="143452"/>
            <a:ext cx="8794542" cy="1325563"/>
          </a:xfrm>
        </p:spPr>
        <p:txBody>
          <a:bodyPr>
            <a:noAutofit/>
          </a:bodyPr>
          <a:lstStyle/>
          <a:p>
            <a:r>
              <a:rPr lang="es-MX" sz="2800" dirty="0">
                <a:solidFill>
                  <a:srgbClr val="00F3B5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Especialidades de ingeniería.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D8B5239D-5A32-4815-7C0D-B03E2CCB9F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6175" y="1775402"/>
            <a:ext cx="4960310" cy="3988089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6F778076-3783-3953-E15E-FB041FB4186B}"/>
              </a:ext>
            </a:extLst>
          </p:cNvPr>
          <p:cNvSpPr txBox="1"/>
          <p:nvPr/>
        </p:nvSpPr>
        <p:spPr>
          <a:xfrm>
            <a:off x="701962" y="1313737"/>
            <a:ext cx="5394038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2400" dirty="0"/>
              <a:t>BIM / VCD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2400" dirty="0"/>
          </a:p>
          <a:p>
            <a:pPr algn="just"/>
            <a:r>
              <a:rPr lang="es-ES" sz="2400" b="0" i="0" dirty="0">
                <a:solidFill>
                  <a:srgbClr val="374151"/>
                </a:solidFill>
                <a:effectLst/>
                <a:latin typeface="Söhne"/>
              </a:rPr>
              <a:t>El uso de tecnologías BIM (</a:t>
            </a:r>
            <a:r>
              <a:rPr lang="es-ES" sz="2400" b="0" i="0" dirty="0" err="1">
                <a:solidFill>
                  <a:srgbClr val="374151"/>
                </a:solidFill>
                <a:effectLst/>
                <a:latin typeface="Söhne"/>
              </a:rPr>
              <a:t>Building</a:t>
            </a:r>
            <a:r>
              <a:rPr lang="es-ES" sz="2400" b="0" i="0" dirty="0">
                <a:solidFill>
                  <a:srgbClr val="374151"/>
                </a:solidFill>
                <a:effectLst/>
                <a:latin typeface="Söhne"/>
              </a:rPr>
              <a:t> </a:t>
            </a:r>
            <a:r>
              <a:rPr lang="es-ES" sz="2400" b="0" i="0" dirty="0" err="1">
                <a:solidFill>
                  <a:srgbClr val="374151"/>
                </a:solidFill>
                <a:effectLst/>
                <a:latin typeface="Söhne"/>
              </a:rPr>
              <a:t>Information</a:t>
            </a:r>
            <a:r>
              <a:rPr lang="es-ES" sz="2400" b="0" i="0" dirty="0">
                <a:solidFill>
                  <a:srgbClr val="374151"/>
                </a:solidFill>
                <a:effectLst/>
                <a:latin typeface="Söhne"/>
              </a:rPr>
              <a:t> </a:t>
            </a:r>
            <a:r>
              <a:rPr lang="es-ES" sz="2400" b="0" i="0" dirty="0" err="1">
                <a:solidFill>
                  <a:srgbClr val="374151"/>
                </a:solidFill>
                <a:effectLst/>
                <a:latin typeface="Söhne"/>
              </a:rPr>
              <a:t>Modeling</a:t>
            </a:r>
            <a:r>
              <a:rPr lang="es-ES" sz="2400" b="0" i="0" dirty="0">
                <a:solidFill>
                  <a:srgbClr val="374151"/>
                </a:solidFill>
                <a:effectLst/>
                <a:latin typeface="Söhne"/>
              </a:rPr>
              <a:t>) o VDC (virtual </a:t>
            </a:r>
            <a:r>
              <a:rPr lang="es-ES" sz="2400" b="0" i="0" dirty="0" err="1">
                <a:solidFill>
                  <a:srgbClr val="374151"/>
                </a:solidFill>
                <a:effectLst/>
                <a:latin typeface="Söhne"/>
              </a:rPr>
              <a:t>design</a:t>
            </a:r>
            <a:r>
              <a:rPr lang="es-ES" sz="2400" b="0" i="0" dirty="0">
                <a:solidFill>
                  <a:srgbClr val="374151"/>
                </a:solidFill>
                <a:effectLst/>
                <a:latin typeface="Söhne"/>
              </a:rPr>
              <a:t> and </a:t>
            </a:r>
            <a:r>
              <a:rPr lang="es-ES" sz="2400" b="0" i="0" dirty="0" err="1">
                <a:solidFill>
                  <a:srgbClr val="374151"/>
                </a:solidFill>
                <a:effectLst/>
                <a:latin typeface="Söhne"/>
              </a:rPr>
              <a:t>construction</a:t>
            </a:r>
            <a:r>
              <a:rPr lang="es-ES" sz="2400" b="0" i="0" dirty="0">
                <a:solidFill>
                  <a:srgbClr val="374151"/>
                </a:solidFill>
                <a:effectLst/>
                <a:latin typeface="Söhne"/>
              </a:rPr>
              <a:t>) en el desarrollo de proyectos inmobiliarios ha revolucionado la forma en que se planifican, diseñan y ejecutan las obras. Estas herramientas proporcionan una representación tridimensional detallada y colaborativa de todo el ciclo de vida del proyecto, desde la concepción hasta la operación.</a:t>
            </a:r>
            <a:endParaRPr lang="es-PE" sz="2400" dirty="0"/>
          </a:p>
        </p:txBody>
      </p:sp>
    </p:spTree>
    <p:extLst>
      <p:ext uri="{BB962C8B-B14F-4D97-AF65-F5344CB8AC3E}">
        <p14:creationId xmlns:p14="http://schemas.microsoft.com/office/powerpoint/2010/main" val="6180332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>
          <a:xfrm>
            <a:off x="396443" y="143452"/>
            <a:ext cx="8794542" cy="1325563"/>
          </a:xfrm>
        </p:spPr>
        <p:txBody>
          <a:bodyPr>
            <a:noAutofit/>
          </a:bodyPr>
          <a:lstStyle/>
          <a:p>
            <a:r>
              <a:rPr lang="es-MX" sz="2800" dirty="0">
                <a:solidFill>
                  <a:srgbClr val="00F3B5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Especialidades de ingeniería.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D8B5239D-5A32-4815-7C0D-B03E2CCB9F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6175" y="1775402"/>
            <a:ext cx="4960310" cy="3988089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6F778076-3783-3953-E15E-FB041FB4186B}"/>
              </a:ext>
            </a:extLst>
          </p:cNvPr>
          <p:cNvSpPr txBox="1"/>
          <p:nvPr/>
        </p:nvSpPr>
        <p:spPr>
          <a:xfrm>
            <a:off x="259080" y="1313737"/>
            <a:ext cx="583692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2400" b="0" i="0" dirty="0">
                <a:solidFill>
                  <a:srgbClr val="374151"/>
                </a:solidFill>
                <a:effectLst/>
                <a:latin typeface="Söhne"/>
              </a:rPr>
              <a:t>El BIM permite una integración eficiente de datos y colaboración entre equipos multidisciplinarios, mejorando la comunicación y reduciendo errores durante la fase de diseño y construcción. Por otro lado, el VDC va más allá al incorporar la simulación y análisis virtual, permitiendo a los equipos visualizar y anticipar posibles problemas antes de que ocurran en el sitio. En conjunto, estas tecnologías facilitan la toma de decisiones informadas, mejoran la eficiencia operativa y contribuyen a la entrega de proyectos inmobiliarios de alta calidad, sostenibles y rentables.</a:t>
            </a:r>
            <a:endParaRPr lang="es-PE" sz="2400" dirty="0"/>
          </a:p>
        </p:txBody>
      </p:sp>
    </p:spTree>
    <p:extLst>
      <p:ext uri="{BB962C8B-B14F-4D97-AF65-F5344CB8AC3E}">
        <p14:creationId xmlns:p14="http://schemas.microsoft.com/office/powerpoint/2010/main" val="39931755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>
          <a:xfrm>
            <a:off x="396443" y="143452"/>
            <a:ext cx="8794542" cy="1325563"/>
          </a:xfrm>
        </p:spPr>
        <p:txBody>
          <a:bodyPr>
            <a:noAutofit/>
          </a:bodyPr>
          <a:lstStyle/>
          <a:p>
            <a:r>
              <a:rPr lang="es-MX" sz="2800" dirty="0">
                <a:solidFill>
                  <a:srgbClr val="00F3B5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Especialidades de ingeniería.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C71E2BA5-FABD-D655-9E96-220A66752F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5413" y="1203007"/>
            <a:ext cx="10021174" cy="5258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3044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>
          <a:xfrm>
            <a:off x="396443" y="143452"/>
            <a:ext cx="8794542" cy="1325563"/>
          </a:xfrm>
        </p:spPr>
        <p:txBody>
          <a:bodyPr>
            <a:noAutofit/>
          </a:bodyPr>
          <a:lstStyle/>
          <a:p>
            <a:r>
              <a:rPr lang="es-MX" sz="2800" dirty="0">
                <a:solidFill>
                  <a:srgbClr val="00F3B5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Especialidades de ingeniería.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24DEC9CF-251C-5434-1566-FAF301EF5B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0141" y="901280"/>
            <a:ext cx="9931717" cy="5590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2897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87718" y="2766940"/>
            <a:ext cx="7806899" cy="844550"/>
          </a:xfrm>
        </p:spPr>
        <p:txBody>
          <a:bodyPr>
            <a:noAutofit/>
          </a:bodyPr>
          <a:lstStyle/>
          <a:p>
            <a:r>
              <a:rPr lang="es-MX" sz="3200" dirty="0">
                <a:solidFill>
                  <a:srgbClr val="00F3B5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Programación de obras y control de obra.</a:t>
            </a:r>
          </a:p>
        </p:txBody>
      </p:sp>
    </p:spTree>
    <p:extLst>
      <p:ext uri="{BB962C8B-B14F-4D97-AF65-F5344CB8AC3E}">
        <p14:creationId xmlns:p14="http://schemas.microsoft.com/office/powerpoint/2010/main" val="30122531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>
          <a:xfrm>
            <a:off x="396443" y="143452"/>
            <a:ext cx="8794542" cy="1325563"/>
          </a:xfrm>
        </p:spPr>
        <p:txBody>
          <a:bodyPr>
            <a:noAutofit/>
          </a:bodyPr>
          <a:lstStyle/>
          <a:p>
            <a:r>
              <a:rPr lang="es-MX" sz="2800" dirty="0">
                <a:solidFill>
                  <a:srgbClr val="00F3B5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Programación de obras y control de obra.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C3CAE516-BDBB-A538-D1D9-63EA74B54E16}"/>
              </a:ext>
            </a:extLst>
          </p:cNvPr>
          <p:cNvSpPr txBox="1"/>
          <p:nvPr/>
        </p:nvSpPr>
        <p:spPr>
          <a:xfrm>
            <a:off x="535709" y="2272579"/>
            <a:ext cx="5560291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2000" dirty="0"/>
              <a:t>La programación de obras y el control de obras son elementos críticos en la gestión eficiente de proyectos inmobiliarios. La programación implica la planificación detallada de las actividades y tareas a lo largo del tiempo, estableciendo hitos y plazos para la ejecución de cada fase del proyecto. Por otro lado, el control de obras implica monitorear y ajustar continuamente el progreso real en comparación con la programación establecida.</a:t>
            </a:r>
            <a:endParaRPr lang="es-PE" sz="2000" dirty="0"/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433B11C4-799D-4A38-4380-F318EDF422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7215" y="2272579"/>
            <a:ext cx="4676833" cy="3072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247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>
          <a:xfrm>
            <a:off x="396443" y="143452"/>
            <a:ext cx="8794542" cy="1325563"/>
          </a:xfrm>
        </p:spPr>
        <p:txBody>
          <a:bodyPr>
            <a:noAutofit/>
          </a:bodyPr>
          <a:lstStyle/>
          <a:p>
            <a:r>
              <a:rPr lang="es-MX" sz="2800" dirty="0">
                <a:solidFill>
                  <a:srgbClr val="00F3B5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Programación de obras y control de obra.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2EC55DD-6CC2-6DD9-2399-6033096FA6B2}"/>
              </a:ext>
            </a:extLst>
          </p:cNvPr>
          <p:cNvSpPr txBox="1"/>
          <p:nvPr/>
        </p:nvSpPr>
        <p:spPr>
          <a:xfrm>
            <a:off x="812800" y="1538836"/>
            <a:ext cx="6096000" cy="42780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1600" b="1" dirty="0"/>
              <a:t>Gestión del Tiempo: </a:t>
            </a:r>
            <a:r>
              <a:rPr lang="es-MX" sz="1600" dirty="0"/>
              <a:t>Permite una distribución eficiente del tiempo, asegurando que cada etapa del proyecto se complete en el momento adecuado. Esto contribuye a evitar retrasos, optimiza los recursos y minimiza los costos asociados con el tiempo adicional.</a:t>
            </a:r>
          </a:p>
          <a:p>
            <a:pPr algn="just"/>
            <a:endParaRPr lang="es-MX" sz="1600" dirty="0"/>
          </a:p>
          <a:p>
            <a:pPr algn="just"/>
            <a:r>
              <a:rPr lang="es-MX" sz="1600" b="1" dirty="0"/>
              <a:t>Optimización de Recursos:</a:t>
            </a:r>
            <a:r>
              <a:rPr lang="es-MX" sz="1600" dirty="0"/>
              <a:t> Facilita la asignación efectiva de recursos, ya que se pueden planificar y coordinar la disponibilidad de mano de obra, materiales y maquinaria de manera que se eviten cuellos de botella y se mantenga un flujo de trabajo constante.</a:t>
            </a:r>
          </a:p>
          <a:p>
            <a:pPr algn="just"/>
            <a:endParaRPr lang="es-MX" sz="1600" dirty="0"/>
          </a:p>
          <a:p>
            <a:pPr algn="just"/>
            <a:r>
              <a:rPr lang="es-MX" sz="1600" b="1" dirty="0"/>
              <a:t>Identificación de Dependencias: </a:t>
            </a:r>
            <a:r>
              <a:rPr lang="es-MX" sz="1600" dirty="0"/>
              <a:t>Ayuda a identificar las dependencias entre diferentes tareas, permitiendo una secuencia lógica y evitando conflictos en la ejecución de actividades.</a:t>
            </a:r>
          </a:p>
          <a:p>
            <a:pPr algn="just"/>
            <a:endParaRPr lang="es-MX" sz="1600" dirty="0"/>
          </a:p>
          <a:p>
            <a:pPr algn="just"/>
            <a:r>
              <a:rPr lang="es-MX" sz="1600" b="1" dirty="0"/>
              <a:t>Estimación de Costos: </a:t>
            </a:r>
            <a:r>
              <a:rPr lang="es-MX" sz="1600" dirty="0"/>
              <a:t>Facilita la estimación precisa de los costos asociados con cada fase del proyecto, ya que proporciona una visión clara de los recursos necesarios y la duración de las actividades.</a:t>
            </a:r>
            <a:endParaRPr lang="es-PE" sz="16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575E86C-53D6-E2FE-1756-13D26CA865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8012" y="2397991"/>
            <a:ext cx="4525407" cy="2534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6233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>
          <a:xfrm>
            <a:off x="396443" y="143452"/>
            <a:ext cx="8794542" cy="1325563"/>
          </a:xfrm>
        </p:spPr>
        <p:txBody>
          <a:bodyPr>
            <a:noAutofit/>
          </a:bodyPr>
          <a:lstStyle/>
          <a:p>
            <a:r>
              <a:rPr lang="es-MX" sz="2800" dirty="0">
                <a:solidFill>
                  <a:srgbClr val="00F3B5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Programación de obras y control de obra.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E4E97979-14F8-23E3-7195-50CD01F9C6A7}"/>
              </a:ext>
            </a:extLst>
          </p:cNvPr>
          <p:cNvSpPr txBox="1"/>
          <p:nvPr/>
        </p:nvSpPr>
        <p:spPr>
          <a:xfrm>
            <a:off x="646545" y="1833454"/>
            <a:ext cx="5754255" cy="37548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1400" dirty="0"/>
              <a:t>El control de obras, por otro lado, aporta beneficios significativos:</a:t>
            </a:r>
          </a:p>
          <a:p>
            <a:pPr algn="just"/>
            <a:endParaRPr lang="es-MX" sz="1400" dirty="0"/>
          </a:p>
          <a:p>
            <a:pPr algn="just"/>
            <a:r>
              <a:rPr lang="es-MX" sz="1400" b="1" dirty="0"/>
              <a:t>Detección Temprana de Problemas: </a:t>
            </a:r>
            <a:r>
              <a:rPr lang="es-MX" sz="1400" dirty="0"/>
              <a:t>Permite identificar cualquier desviación entre el progreso real y la programación planificada, lo que posibilita abordar problemas de manera proactiva y evitar que se conviertan en obstáculos mayores.</a:t>
            </a:r>
          </a:p>
          <a:p>
            <a:pPr algn="just"/>
            <a:endParaRPr lang="es-MX" sz="1400" dirty="0"/>
          </a:p>
          <a:p>
            <a:pPr algn="just"/>
            <a:r>
              <a:rPr lang="es-MX" sz="1400" b="1" dirty="0"/>
              <a:t>Ajustes y Replanificación: </a:t>
            </a:r>
            <a:r>
              <a:rPr lang="es-MX" sz="1400" dirty="0"/>
              <a:t>Brinda la flexibilidad necesaria para realizar ajustes en la programación cuando surgen imprevistos, como condiciones climáticas adversas, cambios en los requisitos del cliente o problemas logísticos.</a:t>
            </a:r>
          </a:p>
          <a:p>
            <a:pPr algn="just"/>
            <a:endParaRPr lang="es-MX" sz="1400" dirty="0"/>
          </a:p>
          <a:p>
            <a:pPr algn="just"/>
            <a:r>
              <a:rPr lang="es-MX" sz="1400" b="1" dirty="0"/>
              <a:t>Cumplimiento de Plazos: </a:t>
            </a:r>
            <a:r>
              <a:rPr lang="es-MX" sz="1400" dirty="0"/>
              <a:t>Contribuye a garantizar que el proyecto se complete dentro del plazo establecido, lo que es esencial para la satisfacción del cliente, la reputación del desarrollador y la rentabilidad global del proyecto.</a:t>
            </a:r>
          </a:p>
          <a:p>
            <a:pPr algn="just"/>
            <a:endParaRPr lang="es-MX" sz="1400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A08AA34-D1F5-7A0A-E777-DDD03429D09D}"/>
              </a:ext>
            </a:extLst>
          </p:cNvPr>
          <p:cNvSpPr txBox="1"/>
          <p:nvPr/>
        </p:nvSpPr>
        <p:spPr>
          <a:xfrm>
            <a:off x="646545" y="5521881"/>
            <a:ext cx="1119447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1800" dirty="0"/>
              <a:t>En conjunto, la programación y el control de obras son herramientas esenciales que permiten a los desarrolladores inmobiliarios planificar, ejecutar y supervisar proyectos de manera efectiva, minimizando riesgos y optimizando la eficiencia en todas las etapas del proceso constructivo.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7E5D80E4-0B13-F661-4333-AE301ABC56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3208" y="2121539"/>
            <a:ext cx="4115554" cy="2747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05673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87718" y="2766940"/>
            <a:ext cx="7806899" cy="844550"/>
          </a:xfrm>
        </p:spPr>
        <p:txBody>
          <a:bodyPr>
            <a:noAutofit/>
          </a:bodyPr>
          <a:lstStyle/>
          <a:p>
            <a:r>
              <a:rPr lang="es-MX" sz="3200" dirty="0">
                <a:solidFill>
                  <a:srgbClr val="00F3B5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Supervisión y seguridad en proyectos de infraestructura.</a:t>
            </a:r>
            <a:br>
              <a:rPr lang="es-MX" sz="3200" dirty="0">
                <a:solidFill>
                  <a:srgbClr val="00F3B5"/>
                </a:solidFill>
                <a:latin typeface="Prompt" panose="00000800000000000000" pitchFamily="2" charset="-34"/>
                <a:cs typeface="Prompt" panose="00000800000000000000" pitchFamily="2" charset="-34"/>
              </a:rPr>
            </a:br>
            <a:endParaRPr lang="es-MX" sz="3200" dirty="0">
              <a:solidFill>
                <a:srgbClr val="00F3B5"/>
              </a:solidFill>
              <a:latin typeface="Prompt" panose="00000800000000000000" pitchFamily="2" charset="-34"/>
              <a:cs typeface="Prompt" panose="000008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2906671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/>
        </p:nvSpPr>
        <p:spPr>
          <a:xfrm>
            <a:off x="1904948" y="2423937"/>
            <a:ext cx="999590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6600" dirty="0">
                <a:solidFill>
                  <a:srgbClr val="00F3B5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Gestión de proyectos inmobiliarios</a:t>
            </a:r>
            <a:endParaRPr lang="es-ES" sz="6600" dirty="0">
              <a:solidFill>
                <a:schemeClr val="bg1"/>
              </a:solidFill>
              <a:latin typeface="Prompt" panose="00000800000000000000" pitchFamily="2" charset="-34"/>
              <a:cs typeface="Prompt" panose="00000800000000000000" pitchFamily="2" charset="-34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1726249" y="1401509"/>
            <a:ext cx="3811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CURSO DE FORMACIÓN</a:t>
            </a:r>
          </a:p>
        </p:txBody>
      </p:sp>
    </p:spTree>
    <p:extLst>
      <p:ext uri="{BB962C8B-B14F-4D97-AF65-F5344CB8AC3E}">
        <p14:creationId xmlns:p14="http://schemas.microsoft.com/office/powerpoint/2010/main" val="18256197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>
          <a:xfrm>
            <a:off x="396443" y="143452"/>
            <a:ext cx="8794542" cy="1325563"/>
          </a:xfrm>
        </p:spPr>
        <p:txBody>
          <a:bodyPr>
            <a:noAutofit/>
          </a:bodyPr>
          <a:lstStyle/>
          <a:p>
            <a:r>
              <a:rPr lang="es-MX" sz="2800" dirty="0">
                <a:solidFill>
                  <a:srgbClr val="00F3B5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Supervisión y seguridad en proyectos de infraestructura.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D41C46D6-D670-32EF-7515-B60146060C7C}"/>
              </a:ext>
            </a:extLst>
          </p:cNvPr>
          <p:cNvSpPr txBox="1"/>
          <p:nvPr/>
        </p:nvSpPr>
        <p:spPr>
          <a:xfrm>
            <a:off x="720437" y="1326584"/>
            <a:ext cx="6530108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1600" dirty="0"/>
              <a:t>La importancia de la seguridad y supervisión en obras es fundamental para garantizar un entorno de trabajo seguro y proteger la integridad de los trabajadores, así como para salvaguardar la calidad y el éxito general del proyecto. La seguridad en obras no solo se trata de cumplir con regulaciones y normativas, sino también de cultivar una cultura que priorice la salud y el bienestar de todos los involucrados. La implementación de medidas de seguridad efectivas reduce significativamente el riesgo de accidentes laborales, promoviendo un ambiente laboral más confiable y productivo.</a:t>
            </a:r>
          </a:p>
          <a:p>
            <a:pPr algn="just"/>
            <a:endParaRPr lang="es-MX" sz="1600" dirty="0"/>
          </a:p>
          <a:p>
            <a:pPr algn="just"/>
            <a:r>
              <a:rPr lang="es-MX" sz="1600" dirty="0"/>
              <a:t>La supervisión constante en obras complementa esta perspectiva de seguridad al proporcionar una vigilancia activa y la capacidad de abordar inmediatamente cualquier problema que pueda surgir. La supervisión no solo se centra en aspectos de seguridad, sino también en la calidad y eficiencia de la ejecución de tareas. La presencia de supervisores capacitados garantiza que se sigan los procedimientos adecuados, que los trabajadores estén debidamente equipados y que se mantenga la coherencia con la programación de obras establecida. En conjunto, la seguridad y supervisión efectivas no solo protegen a los trabajadores, sino que también salvaguardan la reputación del contratista, reducen los costos asociados con accidentes y retrasos, y contribuyen al éxito global y la finalización exitosa del proyecto.</a:t>
            </a:r>
            <a:endParaRPr lang="es-PE" sz="1600" dirty="0"/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3C00130F-3AEA-7C91-AF42-6520DECB32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0648" y="2347256"/>
            <a:ext cx="4168298" cy="2446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5012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053814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87718" y="2766940"/>
            <a:ext cx="8490391" cy="844550"/>
          </a:xfrm>
        </p:spPr>
        <p:txBody>
          <a:bodyPr>
            <a:noAutofit/>
          </a:bodyPr>
          <a:lstStyle/>
          <a:p>
            <a:r>
              <a:rPr lang="es-MX" sz="3200" dirty="0">
                <a:solidFill>
                  <a:srgbClr val="00F3B5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Factibilidad Técnica de Ingeniería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1087718" y="3717508"/>
            <a:ext cx="6691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Módulo 11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71336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>
          <a:xfrm>
            <a:off x="839788" y="365125"/>
            <a:ext cx="8794542" cy="1325563"/>
          </a:xfrm>
        </p:spPr>
        <p:txBody>
          <a:bodyPr>
            <a:normAutofit/>
          </a:bodyPr>
          <a:lstStyle/>
          <a:p>
            <a:r>
              <a:rPr lang="es-ES" sz="4400" dirty="0">
                <a:solidFill>
                  <a:srgbClr val="00F3B5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Temario</a:t>
            </a:r>
            <a:endParaRPr lang="es-ES" dirty="0"/>
          </a:p>
        </p:txBody>
      </p:sp>
      <p:sp>
        <p:nvSpPr>
          <p:cNvPr id="19" name="Marcador de texto 4">
            <a:extLst>
              <a:ext uri="{FF2B5EF4-FFF2-40B4-BE49-F238E27FC236}">
                <a16:creationId xmlns:a16="http://schemas.microsoft.com/office/drawing/2014/main" id="{A5990AC4-AF68-892A-11C2-4298C2018242}"/>
              </a:ext>
            </a:extLst>
          </p:cNvPr>
          <p:cNvSpPr txBox="1">
            <a:spLocks/>
          </p:cNvSpPr>
          <p:nvPr/>
        </p:nvSpPr>
        <p:spPr>
          <a:xfrm>
            <a:off x="938213" y="1884925"/>
            <a:ext cx="7319965" cy="800837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2800" kern="0" dirty="0">
                <a:solidFill>
                  <a:srgbClr val="374151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Módulo XI: Factibilidad Técnica de Ingeniería</a:t>
            </a:r>
            <a:endParaRPr lang="es-ES" sz="3600" dirty="0"/>
          </a:p>
        </p:txBody>
      </p:sp>
      <p:graphicFrame>
        <p:nvGraphicFramePr>
          <p:cNvPr id="20" name="Tabla 19">
            <a:extLst>
              <a:ext uri="{FF2B5EF4-FFF2-40B4-BE49-F238E27FC236}">
                <a16:creationId xmlns:a16="http://schemas.microsoft.com/office/drawing/2014/main" id="{9F766197-EEA9-457C-6FD4-760341266A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5033200"/>
              </p:ext>
            </p:extLst>
          </p:nvPr>
        </p:nvGraphicFramePr>
        <p:xfrm>
          <a:off x="938213" y="2879999"/>
          <a:ext cx="7319965" cy="302409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7319965">
                  <a:extLst>
                    <a:ext uri="{9D8B030D-6E8A-4147-A177-3AD203B41FA5}">
                      <a16:colId xmlns:a16="http://schemas.microsoft.com/office/drawing/2014/main" val="2353081966"/>
                    </a:ext>
                  </a:extLst>
                </a:gridCol>
              </a:tblGrid>
              <a:tr h="662442">
                <a:tc>
                  <a:txBody>
                    <a:bodyPr/>
                    <a:lstStyle/>
                    <a:p>
                      <a:pPr indent="15240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2400" kern="0" dirty="0">
                          <a:effectLst/>
                        </a:rPr>
                        <a:t>Especialidades de ingeniería.</a:t>
                      </a:r>
                      <a:endParaRPr lang="es-PE" sz="20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47860301"/>
                  </a:ext>
                </a:extLst>
              </a:tr>
              <a:tr h="662442">
                <a:tc>
                  <a:txBody>
                    <a:bodyPr/>
                    <a:lstStyle/>
                    <a:p>
                      <a:pPr indent="15240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2400" kern="0" dirty="0">
                          <a:effectLst/>
                        </a:rPr>
                        <a:t>Programación de obras y control de obra.</a:t>
                      </a:r>
                      <a:endParaRPr lang="es-PE" sz="20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4158183766"/>
                  </a:ext>
                </a:extLst>
              </a:tr>
              <a:tr h="1123175">
                <a:tc>
                  <a:txBody>
                    <a:bodyPr/>
                    <a:lstStyle/>
                    <a:p>
                      <a:pPr indent="15240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2400" kern="0" dirty="0">
                          <a:effectLst/>
                        </a:rPr>
                        <a:t>Supervisión y seguridad en proyectos de infraestructura.</a:t>
                      </a:r>
                      <a:endParaRPr lang="es-PE" sz="20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2224664109"/>
                  </a:ext>
                </a:extLst>
              </a:tr>
              <a:tr h="57603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s-PE" sz="2000" kern="1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:a16="http://schemas.microsoft.com/office/drawing/2014/main" val="16885109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747027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87719" y="2766940"/>
            <a:ext cx="8887554" cy="844550"/>
          </a:xfrm>
        </p:spPr>
        <p:txBody>
          <a:bodyPr>
            <a:normAutofit/>
          </a:bodyPr>
          <a:lstStyle/>
          <a:p>
            <a:r>
              <a:rPr lang="es-MX" dirty="0">
                <a:solidFill>
                  <a:srgbClr val="00F3B5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Especialidades de ingeniería.</a:t>
            </a:r>
          </a:p>
        </p:txBody>
      </p:sp>
    </p:spTree>
    <p:extLst>
      <p:ext uri="{BB962C8B-B14F-4D97-AF65-F5344CB8AC3E}">
        <p14:creationId xmlns:p14="http://schemas.microsoft.com/office/powerpoint/2010/main" val="37812684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>
          <a:xfrm>
            <a:off x="396443" y="143452"/>
            <a:ext cx="8794542" cy="1325563"/>
          </a:xfrm>
        </p:spPr>
        <p:txBody>
          <a:bodyPr>
            <a:noAutofit/>
          </a:bodyPr>
          <a:lstStyle/>
          <a:p>
            <a:r>
              <a:rPr lang="es-MX" sz="2800" dirty="0">
                <a:solidFill>
                  <a:srgbClr val="00F3B5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Especialidades de ingeniería.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D8B5239D-5A32-4815-7C0D-B03E2CCB9F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6175" y="1775402"/>
            <a:ext cx="4960310" cy="3988089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6F778076-3783-3953-E15E-FB041FB4186B}"/>
              </a:ext>
            </a:extLst>
          </p:cNvPr>
          <p:cNvSpPr txBox="1"/>
          <p:nvPr/>
        </p:nvSpPr>
        <p:spPr>
          <a:xfrm>
            <a:off x="701962" y="2022763"/>
            <a:ext cx="539403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2400" dirty="0"/>
              <a:t>Normas técnicas de ingeniería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2400" dirty="0"/>
              <a:t>Desarrollo de especialidades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MX" sz="2400" dirty="0"/>
              <a:t>Estructuras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MX" sz="2400" dirty="0"/>
              <a:t>Instalaciones eléctricas y mecánicas</a:t>
            </a:r>
            <a:endParaRPr lang="es-PE" sz="2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PE" sz="2400" dirty="0"/>
              <a:t>Instalaciones sanitarias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2400" dirty="0"/>
              <a:t>Ingeniería de valor y detalles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2400" dirty="0"/>
              <a:t>BIM / VCD</a:t>
            </a:r>
            <a:endParaRPr lang="es-PE" sz="2400" dirty="0"/>
          </a:p>
        </p:txBody>
      </p:sp>
    </p:spTree>
    <p:extLst>
      <p:ext uri="{BB962C8B-B14F-4D97-AF65-F5344CB8AC3E}">
        <p14:creationId xmlns:p14="http://schemas.microsoft.com/office/powerpoint/2010/main" val="21142769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>
          <a:xfrm>
            <a:off x="396443" y="143452"/>
            <a:ext cx="8794542" cy="1325563"/>
          </a:xfrm>
        </p:spPr>
        <p:txBody>
          <a:bodyPr>
            <a:noAutofit/>
          </a:bodyPr>
          <a:lstStyle/>
          <a:p>
            <a:r>
              <a:rPr lang="es-MX" sz="2800" dirty="0">
                <a:solidFill>
                  <a:srgbClr val="00F3B5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Especialidades de ingeniería.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D8B5239D-5A32-4815-7C0D-B03E2CCB9F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6175" y="1775402"/>
            <a:ext cx="4960310" cy="3988089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6F778076-3783-3953-E15E-FB041FB4186B}"/>
              </a:ext>
            </a:extLst>
          </p:cNvPr>
          <p:cNvSpPr txBox="1"/>
          <p:nvPr/>
        </p:nvSpPr>
        <p:spPr>
          <a:xfrm>
            <a:off x="701963" y="2022763"/>
            <a:ext cx="50514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MX" sz="2400" dirty="0"/>
              <a:t>Estructuras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FB890CB0-938C-A953-247D-FD5563AC47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7777" y="2578639"/>
            <a:ext cx="4279583" cy="3599992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CA2D04A8-9877-5CCD-A08B-F4CA341F0BDE}"/>
              </a:ext>
            </a:extLst>
          </p:cNvPr>
          <p:cNvSpPr/>
          <p:nvPr/>
        </p:nvSpPr>
        <p:spPr>
          <a:xfrm>
            <a:off x="1267777" y="3815166"/>
            <a:ext cx="4485612" cy="34535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0C3F4AF8-E85E-AE23-E4F3-4AE96401C917}"/>
              </a:ext>
            </a:extLst>
          </p:cNvPr>
          <p:cNvSpPr/>
          <p:nvPr/>
        </p:nvSpPr>
        <p:spPr>
          <a:xfrm>
            <a:off x="1267777" y="4424765"/>
            <a:ext cx="4485612" cy="97228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5511468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>
          <a:xfrm>
            <a:off x="396443" y="143452"/>
            <a:ext cx="8794542" cy="1325563"/>
          </a:xfrm>
        </p:spPr>
        <p:txBody>
          <a:bodyPr>
            <a:noAutofit/>
          </a:bodyPr>
          <a:lstStyle/>
          <a:p>
            <a:r>
              <a:rPr lang="es-MX" sz="2800" dirty="0">
                <a:solidFill>
                  <a:srgbClr val="00F3B5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Especialidades de ingeniería.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D8B5239D-5A32-4815-7C0D-B03E2CCB9F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6175" y="1775402"/>
            <a:ext cx="4960310" cy="3988089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6F778076-3783-3953-E15E-FB041FB4186B}"/>
              </a:ext>
            </a:extLst>
          </p:cNvPr>
          <p:cNvSpPr txBox="1"/>
          <p:nvPr/>
        </p:nvSpPr>
        <p:spPr>
          <a:xfrm>
            <a:off x="701962" y="2022763"/>
            <a:ext cx="53940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MX" sz="2400" dirty="0"/>
              <a:t>Instalaciones eléctricas y mecánicas</a:t>
            </a:r>
            <a:endParaRPr lang="es-PE" sz="24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90DB2943-8F0D-807D-F530-4CED7EAC32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961" y="2778845"/>
            <a:ext cx="5366621" cy="2984645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AB788E8F-B778-D584-DF5D-5E6C7C5C2BC2}"/>
              </a:ext>
            </a:extLst>
          </p:cNvPr>
          <p:cNvSpPr/>
          <p:nvPr/>
        </p:nvSpPr>
        <p:spPr>
          <a:xfrm>
            <a:off x="701960" y="3308117"/>
            <a:ext cx="5421459" cy="92860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9115526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>
          <a:xfrm>
            <a:off x="396443" y="143452"/>
            <a:ext cx="8794542" cy="1325563"/>
          </a:xfrm>
        </p:spPr>
        <p:txBody>
          <a:bodyPr>
            <a:noAutofit/>
          </a:bodyPr>
          <a:lstStyle/>
          <a:p>
            <a:r>
              <a:rPr lang="es-MX" sz="2800" dirty="0">
                <a:solidFill>
                  <a:srgbClr val="00F3B5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Especialidades de ingeniería.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D8B5239D-5A32-4815-7C0D-B03E2CCB9F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6175" y="1775402"/>
            <a:ext cx="4960310" cy="3988089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6F778076-3783-3953-E15E-FB041FB4186B}"/>
              </a:ext>
            </a:extLst>
          </p:cNvPr>
          <p:cNvSpPr txBox="1"/>
          <p:nvPr/>
        </p:nvSpPr>
        <p:spPr>
          <a:xfrm>
            <a:off x="701962" y="2022763"/>
            <a:ext cx="53940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PE" sz="2400" dirty="0"/>
              <a:t>Instalaciones sanitarias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C459DEBB-9A30-D1C1-4F30-88716D48E8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296" y="2988073"/>
            <a:ext cx="5769357" cy="1522967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D6104CA9-9520-EEC4-171E-F2DC0C73244B}"/>
              </a:ext>
            </a:extLst>
          </p:cNvPr>
          <p:cNvSpPr/>
          <p:nvPr/>
        </p:nvSpPr>
        <p:spPr>
          <a:xfrm>
            <a:off x="288296" y="3678409"/>
            <a:ext cx="5769356" cy="32507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7961995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20129</TotalTime>
  <Words>1123</Words>
  <Application>Microsoft Office PowerPoint</Application>
  <PresentationFormat>Panorámica</PresentationFormat>
  <Paragraphs>65</Paragraphs>
  <Slides>21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21</vt:i4>
      </vt:variant>
    </vt:vector>
  </HeadingPairs>
  <TitlesOfParts>
    <vt:vector size="28" baseType="lpstr">
      <vt:lpstr>Arial</vt:lpstr>
      <vt:lpstr>Calibri</vt:lpstr>
      <vt:lpstr>Calibri Light</vt:lpstr>
      <vt:lpstr>Prompt</vt:lpstr>
      <vt:lpstr>Segoe UI</vt:lpstr>
      <vt:lpstr>Söhne</vt:lpstr>
      <vt:lpstr>Tema de Office</vt:lpstr>
      <vt:lpstr>Presentación de PowerPoint</vt:lpstr>
      <vt:lpstr>Presentación de PowerPoint</vt:lpstr>
      <vt:lpstr>Factibilidad Técnica de Ingeniería</vt:lpstr>
      <vt:lpstr>Temario</vt:lpstr>
      <vt:lpstr>Especialidades de ingeniería.</vt:lpstr>
      <vt:lpstr>Especialidades de ingeniería.</vt:lpstr>
      <vt:lpstr>Especialidades de ingeniería.</vt:lpstr>
      <vt:lpstr>Especialidades de ingeniería.</vt:lpstr>
      <vt:lpstr>Especialidades de ingeniería.</vt:lpstr>
      <vt:lpstr>Especialidades de ingeniería.</vt:lpstr>
      <vt:lpstr>Especialidades de ingeniería.</vt:lpstr>
      <vt:lpstr>Especialidades de ingeniería.</vt:lpstr>
      <vt:lpstr>Especialidades de ingeniería.</vt:lpstr>
      <vt:lpstr>Especialidades de ingeniería.</vt:lpstr>
      <vt:lpstr>Programación de obras y control de obra.</vt:lpstr>
      <vt:lpstr>Programación de obras y control de obra.</vt:lpstr>
      <vt:lpstr>Programación de obras y control de obra.</vt:lpstr>
      <vt:lpstr>Programación de obras y control de obra.</vt:lpstr>
      <vt:lpstr>Supervisión y seguridad en proyectos de infraestructura. </vt:lpstr>
      <vt:lpstr>Supervisión y seguridad en proyectos de infraestructura.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Ci5D2</dc:creator>
  <cp:lastModifiedBy>PEDRO PRIETO MELGAR</cp:lastModifiedBy>
  <cp:revision>21</cp:revision>
  <dcterms:created xsi:type="dcterms:W3CDTF">2022-04-19T18:02:09Z</dcterms:created>
  <dcterms:modified xsi:type="dcterms:W3CDTF">2024-01-31T11:52:41Z</dcterms:modified>
</cp:coreProperties>
</file>

<file path=docProps/thumbnail.jpeg>
</file>